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467" r:id="rId3"/>
    <p:sldId id="2468" r:id="rId4"/>
    <p:sldId id="1810" r:id="rId5"/>
    <p:sldId id="1811" r:id="rId6"/>
    <p:sldId id="1215" r:id="rId7"/>
    <p:sldId id="2215" r:id="rId8"/>
    <p:sldId id="1871" r:id="rId9"/>
    <p:sldId id="2287" r:id="rId10"/>
    <p:sldId id="2288" r:id="rId11"/>
    <p:sldId id="2289" r:id="rId12"/>
    <p:sldId id="1980" r:id="rId14"/>
    <p:sldId id="1982" r:id="rId15"/>
    <p:sldId id="2291" r:id="rId16"/>
    <p:sldId id="2292" r:id="rId17"/>
    <p:sldId id="2293" r:id="rId18"/>
    <p:sldId id="2294" r:id="rId19"/>
    <p:sldId id="2295" r:id="rId20"/>
    <p:sldId id="2296" r:id="rId21"/>
    <p:sldId id="2297" r:id="rId22"/>
    <p:sldId id="2298" r:id="rId23"/>
    <p:sldId id="2299" r:id="rId24"/>
    <p:sldId id="2301" r:id="rId25"/>
    <p:sldId id="2302" r:id="rId26"/>
    <p:sldId id="1994" r:id="rId27"/>
    <p:sldId id="2307" r:id="rId28"/>
    <p:sldId id="1293" r:id="rId29"/>
    <p:sldId id="2143" r:id="rId30"/>
    <p:sldId id="2145" r:id="rId31"/>
    <p:sldId id="2147" r:id="rId32"/>
    <p:sldId id="2148" r:id="rId33"/>
    <p:sldId id="2316" r:id="rId34"/>
    <p:sldId id="2165" r:id="rId35"/>
    <p:sldId id="2359" r:id="rId36"/>
    <p:sldId id="2360" r:id="rId37"/>
    <p:sldId id="2361" r:id="rId38"/>
    <p:sldId id="2429" r:id="rId39"/>
    <p:sldId id="2363" r:id="rId40"/>
    <p:sldId id="2364" r:id="rId41"/>
    <p:sldId id="2365" r:id="rId42"/>
    <p:sldId id="2366" r:id="rId43"/>
    <p:sldId id="2367" r:id="rId44"/>
    <p:sldId id="2368" r:id="rId45"/>
    <p:sldId id="2410" r:id="rId46"/>
    <p:sldId id="2151" r:id="rId47"/>
    <p:sldId id="2411" r:id="rId48"/>
    <p:sldId id="2154" r:id="rId49"/>
    <p:sldId id="2412" r:id="rId50"/>
    <p:sldId id="2156" r:id="rId51"/>
    <p:sldId id="2413" r:id="rId52"/>
    <p:sldId id="2158" r:id="rId53"/>
    <p:sldId id="2414" r:id="rId54"/>
    <p:sldId id="2415" r:id="rId55"/>
    <p:sldId id="2416" r:id="rId56"/>
    <p:sldId id="2417" r:id="rId57"/>
    <p:sldId id="2418" r:id="rId58"/>
    <p:sldId id="2159" r:id="rId59"/>
    <p:sldId id="2160" r:id="rId60"/>
    <p:sldId id="2419" r:id="rId61"/>
    <p:sldId id="2420" r:id="rId62"/>
    <p:sldId id="2421" r:id="rId63"/>
    <p:sldId id="2422" r:id="rId64"/>
    <p:sldId id="2423" r:id="rId65"/>
    <p:sldId id="2424" r:id="rId66"/>
    <p:sldId id="2144" r:id="rId67"/>
    <p:sldId id="2203" r:id="rId68"/>
    <p:sldId id="2204" r:id="rId69"/>
    <p:sldId id="2425" r:id="rId70"/>
    <p:sldId id="2426" r:id="rId71"/>
    <p:sldId id="2427" r:id="rId72"/>
    <p:sldId id="2206" r:id="rId73"/>
    <p:sldId id="2212" r:id="rId74"/>
    <p:sldId id="2428" r:id="rId75"/>
    <p:sldId id="472" r:id="rId76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EAF3FA"/>
    <a:srgbClr val="58B6E5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-62"/>
      </p:cViewPr>
      <p:guideLst>
        <p:guide orient="horz" pos="2296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1" Type="http://schemas.openxmlformats.org/officeDocument/2006/relationships/tags" Target="tags/tag454.xml"/><Relationship Id="rId80" Type="http://schemas.openxmlformats.org/officeDocument/2006/relationships/commentAuthors" Target="commentAuthors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0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1.xml"/><Relationship Id="rId4" Type="http://schemas.openxmlformats.org/officeDocument/2006/relationships/image" Target="../media/image27.png"/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3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4.xml"/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5.xml"/><Relationship Id="rId4" Type="http://schemas.openxmlformats.org/officeDocument/2006/relationships/image" Target="../media/image22.png"/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186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284.xml"/><Relationship Id="rId98" Type="http://schemas.openxmlformats.org/officeDocument/2006/relationships/tags" Target="../tags/tag283.xml"/><Relationship Id="rId97" Type="http://schemas.openxmlformats.org/officeDocument/2006/relationships/tags" Target="../tags/tag282.xml"/><Relationship Id="rId96" Type="http://schemas.openxmlformats.org/officeDocument/2006/relationships/tags" Target="../tags/tag281.xml"/><Relationship Id="rId95" Type="http://schemas.openxmlformats.org/officeDocument/2006/relationships/tags" Target="../tags/tag280.xml"/><Relationship Id="rId94" Type="http://schemas.openxmlformats.org/officeDocument/2006/relationships/tags" Target="../tags/tag279.xml"/><Relationship Id="rId93" Type="http://schemas.openxmlformats.org/officeDocument/2006/relationships/tags" Target="../tags/tag278.xml"/><Relationship Id="rId92" Type="http://schemas.openxmlformats.org/officeDocument/2006/relationships/tags" Target="../tags/tag277.xml"/><Relationship Id="rId91" Type="http://schemas.openxmlformats.org/officeDocument/2006/relationships/tags" Target="../tags/tag276.xml"/><Relationship Id="rId90" Type="http://schemas.openxmlformats.org/officeDocument/2006/relationships/tags" Target="../tags/tag275.xml"/><Relationship Id="rId9" Type="http://schemas.openxmlformats.org/officeDocument/2006/relationships/tags" Target="../tags/tag194.xml"/><Relationship Id="rId89" Type="http://schemas.openxmlformats.org/officeDocument/2006/relationships/tags" Target="../tags/tag274.xml"/><Relationship Id="rId88" Type="http://schemas.openxmlformats.org/officeDocument/2006/relationships/tags" Target="../tags/tag273.xml"/><Relationship Id="rId87" Type="http://schemas.openxmlformats.org/officeDocument/2006/relationships/tags" Target="../tags/tag272.xml"/><Relationship Id="rId86" Type="http://schemas.openxmlformats.org/officeDocument/2006/relationships/tags" Target="../tags/tag271.xml"/><Relationship Id="rId85" Type="http://schemas.openxmlformats.org/officeDocument/2006/relationships/tags" Target="../tags/tag270.xml"/><Relationship Id="rId84" Type="http://schemas.openxmlformats.org/officeDocument/2006/relationships/tags" Target="../tags/tag269.xml"/><Relationship Id="rId83" Type="http://schemas.openxmlformats.org/officeDocument/2006/relationships/tags" Target="../tags/tag268.xml"/><Relationship Id="rId82" Type="http://schemas.openxmlformats.org/officeDocument/2006/relationships/tags" Target="../tags/tag267.xml"/><Relationship Id="rId81" Type="http://schemas.openxmlformats.org/officeDocument/2006/relationships/tags" Target="../tags/tag266.xml"/><Relationship Id="rId80" Type="http://schemas.openxmlformats.org/officeDocument/2006/relationships/tags" Target="../tags/tag265.xml"/><Relationship Id="rId8" Type="http://schemas.openxmlformats.org/officeDocument/2006/relationships/tags" Target="../tags/tag193.xml"/><Relationship Id="rId79" Type="http://schemas.openxmlformats.org/officeDocument/2006/relationships/tags" Target="../tags/tag264.xml"/><Relationship Id="rId78" Type="http://schemas.openxmlformats.org/officeDocument/2006/relationships/tags" Target="../tags/tag263.xml"/><Relationship Id="rId77" Type="http://schemas.openxmlformats.org/officeDocument/2006/relationships/tags" Target="../tags/tag262.xml"/><Relationship Id="rId76" Type="http://schemas.openxmlformats.org/officeDocument/2006/relationships/tags" Target="../tags/tag261.xml"/><Relationship Id="rId75" Type="http://schemas.openxmlformats.org/officeDocument/2006/relationships/tags" Target="../tags/tag260.xml"/><Relationship Id="rId74" Type="http://schemas.openxmlformats.org/officeDocument/2006/relationships/tags" Target="../tags/tag259.xml"/><Relationship Id="rId73" Type="http://schemas.openxmlformats.org/officeDocument/2006/relationships/tags" Target="../tags/tag258.xml"/><Relationship Id="rId72" Type="http://schemas.openxmlformats.org/officeDocument/2006/relationships/tags" Target="../tags/tag257.xml"/><Relationship Id="rId71" Type="http://schemas.openxmlformats.org/officeDocument/2006/relationships/tags" Target="../tags/tag256.xml"/><Relationship Id="rId70" Type="http://schemas.openxmlformats.org/officeDocument/2006/relationships/tags" Target="../tags/tag255.xml"/><Relationship Id="rId7" Type="http://schemas.openxmlformats.org/officeDocument/2006/relationships/tags" Target="../tags/tag192.xml"/><Relationship Id="rId69" Type="http://schemas.openxmlformats.org/officeDocument/2006/relationships/tags" Target="../tags/tag254.xml"/><Relationship Id="rId68" Type="http://schemas.openxmlformats.org/officeDocument/2006/relationships/tags" Target="../tags/tag253.xml"/><Relationship Id="rId67" Type="http://schemas.openxmlformats.org/officeDocument/2006/relationships/tags" Target="../tags/tag252.xml"/><Relationship Id="rId66" Type="http://schemas.openxmlformats.org/officeDocument/2006/relationships/tags" Target="../tags/tag251.xml"/><Relationship Id="rId65" Type="http://schemas.openxmlformats.org/officeDocument/2006/relationships/tags" Target="../tags/tag250.xml"/><Relationship Id="rId64" Type="http://schemas.openxmlformats.org/officeDocument/2006/relationships/tags" Target="../tags/tag249.xml"/><Relationship Id="rId63" Type="http://schemas.openxmlformats.org/officeDocument/2006/relationships/tags" Target="../tags/tag248.xml"/><Relationship Id="rId62" Type="http://schemas.openxmlformats.org/officeDocument/2006/relationships/tags" Target="../tags/tag247.xml"/><Relationship Id="rId61" Type="http://schemas.openxmlformats.org/officeDocument/2006/relationships/tags" Target="../tags/tag246.xml"/><Relationship Id="rId60" Type="http://schemas.openxmlformats.org/officeDocument/2006/relationships/tags" Target="../tags/tag245.xml"/><Relationship Id="rId6" Type="http://schemas.openxmlformats.org/officeDocument/2006/relationships/tags" Target="../tags/tag191.xml"/><Relationship Id="rId59" Type="http://schemas.openxmlformats.org/officeDocument/2006/relationships/tags" Target="../tags/tag244.xml"/><Relationship Id="rId58" Type="http://schemas.openxmlformats.org/officeDocument/2006/relationships/tags" Target="../tags/tag243.xml"/><Relationship Id="rId57" Type="http://schemas.openxmlformats.org/officeDocument/2006/relationships/tags" Target="../tags/tag242.xml"/><Relationship Id="rId56" Type="http://schemas.openxmlformats.org/officeDocument/2006/relationships/tags" Target="../tags/tag241.xml"/><Relationship Id="rId55" Type="http://schemas.openxmlformats.org/officeDocument/2006/relationships/tags" Target="../tags/tag240.xml"/><Relationship Id="rId54" Type="http://schemas.openxmlformats.org/officeDocument/2006/relationships/tags" Target="../tags/tag239.xml"/><Relationship Id="rId53" Type="http://schemas.openxmlformats.org/officeDocument/2006/relationships/tags" Target="../tags/tag238.xml"/><Relationship Id="rId52" Type="http://schemas.openxmlformats.org/officeDocument/2006/relationships/tags" Target="../tags/tag237.xml"/><Relationship Id="rId51" Type="http://schemas.openxmlformats.org/officeDocument/2006/relationships/tags" Target="../tags/tag236.xml"/><Relationship Id="rId50" Type="http://schemas.openxmlformats.org/officeDocument/2006/relationships/tags" Target="../tags/tag235.xml"/><Relationship Id="rId5" Type="http://schemas.openxmlformats.org/officeDocument/2006/relationships/tags" Target="../tags/tag190.xml"/><Relationship Id="rId49" Type="http://schemas.openxmlformats.org/officeDocument/2006/relationships/tags" Target="../tags/tag234.xml"/><Relationship Id="rId48" Type="http://schemas.openxmlformats.org/officeDocument/2006/relationships/tags" Target="../tags/tag233.xml"/><Relationship Id="rId47" Type="http://schemas.openxmlformats.org/officeDocument/2006/relationships/tags" Target="../tags/tag232.xml"/><Relationship Id="rId46" Type="http://schemas.openxmlformats.org/officeDocument/2006/relationships/tags" Target="../tags/tag231.xml"/><Relationship Id="rId45" Type="http://schemas.openxmlformats.org/officeDocument/2006/relationships/tags" Target="../tags/tag230.xml"/><Relationship Id="rId44" Type="http://schemas.openxmlformats.org/officeDocument/2006/relationships/tags" Target="../tags/tag229.xml"/><Relationship Id="rId43" Type="http://schemas.openxmlformats.org/officeDocument/2006/relationships/tags" Target="../tags/tag228.xml"/><Relationship Id="rId42" Type="http://schemas.openxmlformats.org/officeDocument/2006/relationships/tags" Target="../tags/tag227.xml"/><Relationship Id="rId41" Type="http://schemas.openxmlformats.org/officeDocument/2006/relationships/tags" Target="../tags/tag226.xml"/><Relationship Id="rId40" Type="http://schemas.openxmlformats.org/officeDocument/2006/relationships/tags" Target="../tags/tag225.xml"/><Relationship Id="rId4" Type="http://schemas.openxmlformats.org/officeDocument/2006/relationships/tags" Target="../tags/tag189.xml"/><Relationship Id="rId39" Type="http://schemas.openxmlformats.org/officeDocument/2006/relationships/tags" Target="../tags/tag224.xml"/><Relationship Id="rId38" Type="http://schemas.openxmlformats.org/officeDocument/2006/relationships/tags" Target="../tags/tag223.xml"/><Relationship Id="rId37" Type="http://schemas.openxmlformats.org/officeDocument/2006/relationships/tags" Target="../tags/tag222.xml"/><Relationship Id="rId36" Type="http://schemas.openxmlformats.org/officeDocument/2006/relationships/tags" Target="../tags/tag221.xml"/><Relationship Id="rId35" Type="http://schemas.openxmlformats.org/officeDocument/2006/relationships/tags" Target="../tags/tag220.xml"/><Relationship Id="rId34" Type="http://schemas.openxmlformats.org/officeDocument/2006/relationships/tags" Target="../tags/tag219.xml"/><Relationship Id="rId33" Type="http://schemas.openxmlformats.org/officeDocument/2006/relationships/tags" Target="../tags/tag218.xml"/><Relationship Id="rId32" Type="http://schemas.openxmlformats.org/officeDocument/2006/relationships/tags" Target="../tags/tag217.xml"/><Relationship Id="rId31" Type="http://schemas.openxmlformats.org/officeDocument/2006/relationships/tags" Target="../tags/tag216.xml"/><Relationship Id="rId30" Type="http://schemas.openxmlformats.org/officeDocument/2006/relationships/tags" Target="../tags/tag215.xml"/><Relationship Id="rId3" Type="http://schemas.openxmlformats.org/officeDocument/2006/relationships/tags" Target="../tags/tag188.xml"/><Relationship Id="rId29" Type="http://schemas.openxmlformats.org/officeDocument/2006/relationships/tags" Target="../tags/tag214.xml"/><Relationship Id="rId28" Type="http://schemas.openxmlformats.org/officeDocument/2006/relationships/tags" Target="../tags/tag213.xml"/><Relationship Id="rId27" Type="http://schemas.openxmlformats.org/officeDocument/2006/relationships/tags" Target="../tags/tag212.xml"/><Relationship Id="rId26" Type="http://schemas.openxmlformats.org/officeDocument/2006/relationships/tags" Target="../tags/tag211.xml"/><Relationship Id="rId25" Type="http://schemas.openxmlformats.org/officeDocument/2006/relationships/tags" Target="../tags/tag210.xml"/><Relationship Id="rId24" Type="http://schemas.openxmlformats.org/officeDocument/2006/relationships/tags" Target="../tags/tag209.xml"/><Relationship Id="rId23" Type="http://schemas.openxmlformats.org/officeDocument/2006/relationships/tags" Target="../tags/tag208.xml"/><Relationship Id="rId22" Type="http://schemas.openxmlformats.org/officeDocument/2006/relationships/tags" Target="../tags/tag207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image" Target="../media/image12.jpeg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7.xml"/><Relationship Id="rId119" Type="http://schemas.openxmlformats.org/officeDocument/2006/relationships/image" Target="../media/image4.png"/><Relationship Id="rId118" Type="http://schemas.openxmlformats.org/officeDocument/2006/relationships/tags" Target="../tags/tag303.xml"/><Relationship Id="rId117" Type="http://schemas.openxmlformats.org/officeDocument/2006/relationships/tags" Target="../tags/tag302.xml"/><Relationship Id="rId116" Type="http://schemas.openxmlformats.org/officeDocument/2006/relationships/tags" Target="../tags/tag301.xml"/><Relationship Id="rId115" Type="http://schemas.openxmlformats.org/officeDocument/2006/relationships/tags" Target="../tags/tag300.xml"/><Relationship Id="rId114" Type="http://schemas.openxmlformats.org/officeDocument/2006/relationships/tags" Target="../tags/tag299.xml"/><Relationship Id="rId113" Type="http://schemas.openxmlformats.org/officeDocument/2006/relationships/tags" Target="../tags/tag298.xml"/><Relationship Id="rId112" Type="http://schemas.openxmlformats.org/officeDocument/2006/relationships/tags" Target="../tags/tag297.xml"/><Relationship Id="rId111" Type="http://schemas.openxmlformats.org/officeDocument/2006/relationships/tags" Target="../tags/tag296.xml"/><Relationship Id="rId110" Type="http://schemas.openxmlformats.org/officeDocument/2006/relationships/tags" Target="../tags/tag295.xml"/><Relationship Id="rId11" Type="http://schemas.openxmlformats.org/officeDocument/2006/relationships/tags" Target="../tags/tag196.xml"/><Relationship Id="rId109" Type="http://schemas.openxmlformats.org/officeDocument/2006/relationships/tags" Target="../tags/tag294.xml"/><Relationship Id="rId108" Type="http://schemas.openxmlformats.org/officeDocument/2006/relationships/tags" Target="../tags/tag293.xml"/><Relationship Id="rId107" Type="http://schemas.openxmlformats.org/officeDocument/2006/relationships/tags" Target="../tags/tag292.xml"/><Relationship Id="rId106" Type="http://schemas.openxmlformats.org/officeDocument/2006/relationships/tags" Target="../tags/tag291.xml"/><Relationship Id="rId105" Type="http://schemas.openxmlformats.org/officeDocument/2006/relationships/tags" Target="../tags/tag290.xml"/><Relationship Id="rId104" Type="http://schemas.openxmlformats.org/officeDocument/2006/relationships/tags" Target="../tags/tag289.xml"/><Relationship Id="rId103" Type="http://schemas.openxmlformats.org/officeDocument/2006/relationships/tags" Target="../tags/tag288.xml"/><Relationship Id="rId102" Type="http://schemas.openxmlformats.org/officeDocument/2006/relationships/tags" Target="../tags/tag287.xml"/><Relationship Id="rId101" Type="http://schemas.openxmlformats.org/officeDocument/2006/relationships/tags" Target="../tags/tag286.xml"/><Relationship Id="rId100" Type="http://schemas.openxmlformats.org/officeDocument/2006/relationships/tags" Target="../tags/tag285.xml"/><Relationship Id="rId10" Type="http://schemas.openxmlformats.org/officeDocument/2006/relationships/tags" Target="../tags/tag195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5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7.xml"/><Relationship Id="rId3" Type="http://schemas.openxmlformats.org/officeDocument/2006/relationships/image" Target="../media/image36.png"/><Relationship Id="rId2" Type="http://schemas.openxmlformats.org/officeDocument/2006/relationships/tags" Target="../tags/tag306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09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2.xml"/><Relationship Id="rId2" Type="http://schemas.openxmlformats.org/officeDocument/2006/relationships/image" Target="../media/image4.png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3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5.xml"/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316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414.xml"/><Relationship Id="rId98" Type="http://schemas.openxmlformats.org/officeDocument/2006/relationships/tags" Target="../tags/tag413.xml"/><Relationship Id="rId97" Type="http://schemas.openxmlformats.org/officeDocument/2006/relationships/tags" Target="../tags/tag412.xml"/><Relationship Id="rId96" Type="http://schemas.openxmlformats.org/officeDocument/2006/relationships/tags" Target="../tags/tag411.xml"/><Relationship Id="rId95" Type="http://schemas.openxmlformats.org/officeDocument/2006/relationships/tags" Target="../tags/tag410.xml"/><Relationship Id="rId94" Type="http://schemas.openxmlformats.org/officeDocument/2006/relationships/tags" Target="../tags/tag409.xml"/><Relationship Id="rId93" Type="http://schemas.openxmlformats.org/officeDocument/2006/relationships/tags" Target="../tags/tag408.xml"/><Relationship Id="rId92" Type="http://schemas.openxmlformats.org/officeDocument/2006/relationships/tags" Target="../tags/tag407.xml"/><Relationship Id="rId91" Type="http://schemas.openxmlformats.org/officeDocument/2006/relationships/tags" Target="../tags/tag406.xml"/><Relationship Id="rId90" Type="http://schemas.openxmlformats.org/officeDocument/2006/relationships/tags" Target="../tags/tag405.xml"/><Relationship Id="rId9" Type="http://schemas.openxmlformats.org/officeDocument/2006/relationships/tags" Target="../tags/tag324.xml"/><Relationship Id="rId89" Type="http://schemas.openxmlformats.org/officeDocument/2006/relationships/tags" Target="../tags/tag404.xml"/><Relationship Id="rId88" Type="http://schemas.openxmlformats.org/officeDocument/2006/relationships/tags" Target="../tags/tag403.xml"/><Relationship Id="rId87" Type="http://schemas.openxmlformats.org/officeDocument/2006/relationships/tags" Target="../tags/tag402.xml"/><Relationship Id="rId86" Type="http://schemas.openxmlformats.org/officeDocument/2006/relationships/tags" Target="../tags/tag401.xml"/><Relationship Id="rId85" Type="http://schemas.openxmlformats.org/officeDocument/2006/relationships/tags" Target="../tags/tag400.xml"/><Relationship Id="rId84" Type="http://schemas.openxmlformats.org/officeDocument/2006/relationships/tags" Target="../tags/tag399.xml"/><Relationship Id="rId83" Type="http://schemas.openxmlformats.org/officeDocument/2006/relationships/tags" Target="../tags/tag398.xml"/><Relationship Id="rId82" Type="http://schemas.openxmlformats.org/officeDocument/2006/relationships/tags" Target="../tags/tag397.xml"/><Relationship Id="rId81" Type="http://schemas.openxmlformats.org/officeDocument/2006/relationships/tags" Target="../tags/tag396.xml"/><Relationship Id="rId80" Type="http://schemas.openxmlformats.org/officeDocument/2006/relationships/tags" Target="../tags/tag395.xml"/><Relationship Id="rId8" Type="http://schemas.openxmlformats.org/officeDocument/2006/relationships/tags" Target="../tags/tag323.xml"/><Relationship Id="rId79" Type="http://schemas.openxmlformats.org/officeDocument/2006/relationships/tags" Target="../tags/tag394.xml"/><Relationship Id="rId78" Type="http://schemas.openxmlformats.org/officeDocument/2006/relationships/tags" Target="../tags/tag393.xml"/><Relationship Id="rId77" Type="http://schemas.openxmlformats.org/officeDocument/2006/relationships/tags" Target="../tags/tag392.xml"/><Relationship Id="rId76" Type="http://schemas.openxmlformats.org/officeDocument/2006/relationships/tags" Target="../tags/tag391.xml"/><Relationship Id="rId75" Type="http://schemas.openxmlformats.org/officeDocument/2006/relationships/tags" Target="../tags/tag390.xml"/><Relationship Id="rId74" Type="http://schemas.openxmlformats.org/officeDocument/2006/relationships/tags" Target="../tags/tag389.xml"/><Relationship Id="rId73" Type="http://schemas.openxmlformats.org/officeDocument/2006/relationships/tags" Target="../tags/tag388.xml"/><Relationship Id="rId72" Type="http://schemas.openxmlformats.org/officeDocument/2006/relationships/tags" Target="../tags/tag387.xml"/><Relationship Id="rId71" Type="http://schemas.openxmlformats.org/officeDocument/2006/relationships/tags" Target="../tags/tag386.xml"/><Relationship Id="rId70" Type="http://schemas.openxmlformats.org/officeDocument/2006/relationships/tags" Target="../tags/tag385.xml"/><Relationship Id="rId7" Type="http://schemas.openxmlformats.org/officeDocument/2006/relationships/tags" Target="../tags/tag322.xml"/><Relationship Id="rId69" Type="http://schemas.openxmlformats.org/officeDocument/2006/relationships/tags" Target="../tags/tag384.xml"/><Relationship Id="rId68" Type="http://schemas.openxmlformats.org/officeDocument/2006/relationships/tags" Target="../tags/tag383.xml"/><Relationship Id="rId67" Type="http://schemas.openxmlformats.org/officeDocument/2006/relationships/tags" Target="../tags/tag382.xml"/><Relationship Id="rId66" Type="http://schemas.openxmlformats.org/officeDocument/2006/relationships/tags" Target="../tags/tag381.xml"/><Relationship Id="rId65" Type="http://schemas.openxmlformats.org/officeDocument/2006/relationships/tags" Target="../tags/tag380.xml"/><Relationship Id="rId64" Type="http://schemas.openxmlformats.org/officeDocument/2006/relationships/tags" Target="../tags/tag379.xml"/><Relationship Id="rId63" Type="http://schemas.openxmlformats.org/officeDocument/2006/relationships/tags" Target="../tags/tag378.xml"/><Relationship Id="rId62" Type="http://schemas.openxmlformats.org/officeDocument/2006/relationships/tags" Target="../tags/tag377.xml"/><Relationship Id="rId61" Type="http://schemas.openxmlformats.org/officeDocument/2006/relationships/tags" Target="../tags/tag376.xml"/><Relationship Id="rId60" Type="http://schemas.openxmlformats.org/officeDocument/2006/relationships/tags" Target="../tags/tag375.xml"/><Relationship Id="rId6" Type="http://schemas.openxmlformats.org/officeDocument/2006/relationships/tags" Target="../tags/tag321.xml"/><Relationship Id="rId59" Type="http://schemas.openxmlformats.org/officeDocument/2006/relationships/tags" Target="../tags/tag374.xml"/><Relationship Id="rId58" Type="http://schemas.openxmlformats.org/officeDocument/2006/relationships/tags" Target="../tags/tag373.xml"/><Relationship Id="rId57" Type="http://schemas.openxmlformats.org/officeDocument/2006/relationships/tags" Target="../tags/tag372.xml"/><Relationship Id="rId56" Type="http://schemas.openxmlformats.org/officeDocument/2006/relationships/tags" Target="../tags/tag371.xml"/><Relationship Id="rId55" Type="http://schemas.openxmlformats.org/officeDocument/2006/relationships/tags" Target="../tags/tag370.xml"/><Relationship Id="rId54" Type="http://schemas.openxmlformats.org/officeDocument/2006/relationships/tags" Target="../tags/tag369.xml"/><Relationship Id="rId53" Type="http://schemas.openxmlformats.org/officeDocument/2006/relationships/tags" Target="../tags/tag368.xml"/><Relationship Id="rId52" Type="http://schemas.openxmlformats.org/officeDocument/2006/relationships/tags" Target="../tags/tag367.xml"/><Relationship Id="rId51" Type="http://schemas.openxmlformats.org/officeDocument/2006/relationships/tags" Target="../tags/tag366.xml"/><Relationship Id="rId50" Type="http://schemas.openxmlformats.org/officeDocument/2006/relationships/tags" Target="../tags/tag365.xml"/><Relationship Id="rId5" Type="http://schemas.openxmlformats.org/officeDocument/2006/relationships/tags" Target="../tags/tag320.xml"/><Relationship Id="rId49" Type="http://schemas.openxmlformats.org/officeDocument/2006/relationships/tags" Target="../tags/tag364.xml"/><Relationship Id="rId48" Type="http://schemas.openxmlformats.org/officeDocument/2006/relationships/tags" Target="../tags/tag363.xml"/><Relationship Id="rId47" Type="http://schemas.openxmlformats.org/officeDocument/2006/relationships/tags" Target="../tags/tag362.xml"/><Relationship Id="rId46" Type="http://schemas.openxmlformats.org/officeDocument/2006/relationships/tags" Target="../tags/tag361.xml"/><Relationship Id="rId45" Type="http://schemas.openxmlformats.org/officeDocument/2006/relationships/tags" Target="../tags/tag360.xml"/><Relationship Id="rId44" Type="http://schemas.openxmlformats.org/officeDocument/2006/relationships/tags" Target="../tags/tag359.xml"/><Relationship Id="rId43" Type="http://schemas.openxmlformats.org/officeDocument/2006/relationships/tags" Target="../tags/tag358.xml"/><Relationship Id="rId42" Type="http://schemas.openxmlformats.org/officeDocument/2006/relationships/tags" Target="../tags/tag357.xml"/><Relationship Id="rId41" Type="http://schemas.openxmlformats.org/officeDocument/2006/relationships/tags" Target="../tags/tag356.xml"/><Relationship Id="rId40" Type="http://schemas.openxmlformats.org/officeDocument/2006/relationships/tags" Target="../tags/tag355.xml"/><Relationship Id="rId4" Type="http://schemas.openxmlformats.org/officeDocument/2006/relationships/tags" Target="../tags/tag319.xml"/><Relationship Id="rId39" Type="http://schemas.openxmlformats.org/officeDocument/2006/relationships/tags" Target="../tags/tag354.xml"/><Relationship Id="rId38" Type="http://schemas.openxmlformats.org/officeDocument/2006/relationships/tags" Target="../tags/tag353.xml"/><Relationship Id="rId37" Type="http://schemas.openxmlformats.org/officeDocument/2006/relationships/tags" Target="../tags/tag352.xml"/><Relationship Id="rId36" Type="http://schemas.openxmlformats.org/officeDocument/2006/relationships/tags" Target="../tags/tag351.xml"/><Relationship Id="rId35" Type="http://schemas.openxmlformats.org/officeDocument/2006/relationships/tags" Target="../tags/tag350.xml"/><Relationship Id="rId34" Type="http://schemas.openxmlformats.org/officeDocument/2006/relationships/tags" Target="../tags/tag349.xml"/><Relationship Id="rId33" Type="http://schemas.openxmlformats.org/officeDocument/2006/relationships/tags" Target="../tags/tag348.xml"/><Relationship Id="rId32" Type="http://schemas.openxmlformats.org/officeDocument/2006/relationships/tags" Target="../tags/tag347.xml"/><Relationship Id="rId31" Type="http://schemas.openxmlformats.org/officeDocument/2006/relationships/tags" Target="../tags/tag346.xml"/><Relationship Id="rId30" Type="http://schemas.openxmlformats.org/officeDocument/2006/relationships/tags" Target="../tags/tag345.xml"/><Relationship Id="rId3" Type="http://schemas.openxmlformats.org/officeDocument/2006/relationships/tags" Target="../tags/tag318.xml"/><Relationship Id="rId29" Type="http://schemas.openxmlformats.org/officeDocument/2006/relationships/tags" Target="../tags/tag344.xml"/><Relationship Id="rId28" Type="http://schemas.openxmlformats.org/officeDocument/2006/relationships/tags" Target="../tags/tag343.xml"/><Relationship Id="rId27" Type="http://schemas.openxmlformats.org/officeDocument/2006/relationships/tags" Target="../tags/tag342.xml"/><Relationship Id="rId26" Type="http://schemas.openxmlformats.org/officeDocument/2006/relationships/tags" Target="../tags/tag341.xml"/><Relationship Id="rId25" Type="http://schemas.openxmlformats.org/officeDocument/2006/relationships/tags" Target="../tags/tag340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image" Target="../media/image12.jpeg"/><Relationship Id="rId19" Type="http://schemas.openxmlformats.org/officeDocument/2006/relationships/tags" Target="../tags/tag334.xml"/><Relationship Id="rId18" Type="http://schemas.openxmlformats.org/officeDocument/2006/relationships/tags" Target="../tags/tag333.xml"/><Relationship Id="rId17" Type="http://schemas.openxmlformats.org/officeDocument/2006/relationships/tags" Target="../tags/tag332.xml"/><Relationship Id="rId16" Type="http://schemas.openxmlformats.org/officeDocument/2006/relationships/tags" Target="../tags/tag331.xml"/><Relationship Id="rId15" Type="http://schemas.openxmlformats.org/officeDocument/2006/relationships/tags" Target="../tags/tag330.xml"/><Relationship Id="rId14" Type="http://schemas.openxmlformats.org/officeDocument/2006/relationships/tags" Target="../tags/tag329.xml"/><Relationship Id="rId13" Type="http://schemas.openxmlformats.org/officeDocument/2006/relationships/tags" Target="../tags/tag328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7.xml"/><Relationship Id="rId119" Type="http://schemas.openxmlformats.org/officeDocument/2006/relationships/image" Target="../media/image4.png"/><Relationship Id="rId118" Type="http://schemas.openxmlformats.org/officeDocument/2006/relationships/tags" Target="../tags/tag433.xml"/><Relationship Id="rId117" Type="http://schemas.openxmlformats.org/officeDocument/2006/relationships/tags" Target="../tags/tag432.xml"/><Relationship Id="rId116" Type="http://schemas.openxmlformats.org/officeDocument/2006/relationships/tags" Target="../tags/tag431.xml"/><Relationship Id="rId115" Type="http://schemas.openxmlformats.org/officeDocument/2006/relationships/tags" Target="../tags/tag430.xml"/><Relationship Id="rId114" Type="http://schemas.openxmlformats.org/officeDocument/2006/relationships/tags" Target="../tags/tag429.xml"/><Relationship Id="rId113" Type="http://schemas.openxmlformats.org/officeDocument/2006/relationships/tags" Target="../tags/tag428.xml"/><Relationship Id="rId112" Type="http://schemas.openxmlformats.org/officeDocument/2006/relationships/tags" Target="../tags/tag427.xml"/><Relationship Id="rId111" Type="http://schemas.openxmlformats.org/officeDocument/2006/relationships/tags" Target="../tags/tag426.xml"/><Relationship Id="rId110" Type="http://schemas.openxmlformats.org/officeDocument/2006/relationships/tags" Target="../tags/tag425.xml"/><Relationship Id="rId11" Type="http://schemas.openxmlformats.org/officeDocument/2006/relationships/tags" Target="../tags/tag326.xml"/><Relationship Id="rId109" Type="http://schemas.openxmlformats.org/officeDocument/2006/relationships/tags" Target="../tags/tag424.xml"/><Relationship Id="rId108" Type="http://schemas.openxmlformats.org/officeDocument/2006/relationships/tags" Target="../tags/tag423.xml"/><Relationship Id="rId107" Type="http://schemas.openxmlformats.org/officeDocument/2006/relationships/tags" Target="../tags/tag422.xml"/><Relationship Id="rId106" Type="http://schemas.openxmlformats.org/officeDocument/2006/relationships/tags" Target="../tags/tag421.xml"/><Relationship Id="rId105" Type="http://schemas.openxmlformats.org/officeDocument/2006/relationships/tags" Target="../tags/tag420.xml"/><Relationship Id="rId104" Type="http://schemas.openxmlformats.org/officeDocument/2006/relationships/tags" Target="../tags/tag419.xml"/><Relationship Id="rId103" Type="http://schemas.openxmlformats.org/officeDocument/2006/relationships/tags" Target="../tags/tag418.xml"/><Relationship Id="rId102" Type="http://schemas.openxmlformats.org/officeDocument/2006/relationships/tags" Target="../tags/tag417.xml"/><Relationship Id="rId101" Type="http://schemas.openxmlformats.org/officeDocument/2006/relationships/tags" Target="../tags/tag416.xml"/><Relationship Id="rId100" Type="http://schemas.openxmlformats.org/officeDocument/2006/relationships/tags" Target="../tags/tag415.xml"/><Relationship Id="rId10" Type="http://schemas.openxmlformats.org/officeDocument/2006/relationships/tags" Target="../tags/tag32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jpeg"/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4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5.xml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6" Type="http://schemas.openxmlformats.org/officeDocument/2006/relationships/tags" Target="../tags/tag441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44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6" Type="http://schemas.openxmlformats.org/officeDocument/2006/relationships/tags" Target="../tags/tag443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44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6" Type="http://schemas.openxmlformats.org/officeDocument/2006/relationships/tags" Target="../tags/tag445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44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6" Type="http://schemas.openxmlformats.org/officeDocument/2006/relationships/tags" Target="../tags/tag44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44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9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448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霞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morning or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evening glow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xiá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温和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mild, gentle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wēn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朴素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plain, simple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pǔ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颠簸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bump, to jolt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bǒ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巷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lane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陶瓷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pottery and porcelain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táo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收藏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collect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77400" y="4382135"/>
            <a:ext cx="25019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shōu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cáng</a:t>
            </a:r>
            <a:endParaRPr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7490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颠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618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6441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644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0662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颠簸-跑跑颠颠-颠倒是非-黑白颠倒-神魂颠倒-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颠三倒四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5374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5628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5628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401695"/>
            <a:ext cx="938085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马车左摇右晃，他们四个人的身躯也跟着颠簸。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4561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4307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4815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233545"/>
            <a:ext cx="8850630" cy="86042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在小说中，这是一场黑白颠倒、用心险恶的审问。在这</a:t>
            </a:r>
            <a:endParaRPr lang="zh-CN" altLang="en-US" sz="2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里，受害者成了被告和囚犯，害人者却以正义的面目出现。</a:t>
            </a:r>
            <a:endParaRPr lang="zh-CN" altLang="en-US" sz="2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7070090" y="3136900"/>
            <a:ext cx="2009140" cy="1685925"/>
          </a:xfrm>
          <a:prstGeom prst="round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4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0975" y="242570"/>
            <a:ext cx="2032000" cy="163385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99025"/>
            <a:ext cx="2837180" cy="1752948"/>
            <a:chOff x="7787" y="3039"/>
            <a:chExt cx="5660" cy="195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39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尚且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连词，用在复句的前一小句，提出明显的事例做比况，后一小句对程度上有差别的同类事例做出当然的结论。</a:t>
              </a:r>
              <a:endParaRPr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18301" y="1367790"/>
            <a:ext cx="9466095" cy="1200150"/>
            <a:chOff x="518" y="2841"/>
            <a:chExt cx="14891" cy="1890"/>
          </a:xfrm>
        </p:grpSpPr>
        <p:sp>
          <p:nvSpPr>
            <p:cNvPr id="62" name="圆角矩形 61"/>
            <p:cNvSpPr/>
            <p:nvPr/>
          </p:nvSpPr>
          <p:spPr>
            <a:xfrm>
              <a:off x="518" y="2845"/>
              <a:ext cx="14891" cy="1886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35" y="2841"/>
              <a:ext cx="14874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尽管当年家中私藏丰厚，但他们生活却非常简朴，甚至有些吝啬，举个例子吧，过年时孩子们吃的糖葫芦都是孙瀛洲自制的。他对孩子们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尚且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如此，对自己的那份节俭也就不难想象了。</a:t>
              </a:r>
              <a:endParaRPr lang="zh-CN" altLang="en-US" sz="24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2945"/>
            <a:ext cx="9173845" cy="1045210"/>
            <a:chOff x="518" y="3096"/>
            <a:chExt cx="14447" cy="1646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96"/>
              <a:ext cx="14447" cy="1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经济增长强劲时，这个企业</a:t>
              </a:r>
              <a:r>
                <a:rPr lang="zh-CN" altLang="en-US" sz="31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尚且</a:t>
              </a: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如此，经济衰退时，</a:t>
              </a:r>
              <a:endParaRPr lang="zh-CN" altLang="en-US" sz="31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企业肯定会出现生存问题。</a:t>
              </a:r>
              <a:endParaRPr lang="zh-CN" altLang="en-US" sz="31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“人”和“入”这么简单的两个字他</a:t>
              </a:r>
              <a:r>
                <a:rPr lang="zh-CN" altLang="en-US" sz="31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尚且</a:t>
              </a: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分不清楚，</a:t>
              </a:r>
              <a:endParaRPr lang="zh-CN" altLang="en-US" sz="31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何况其他呢？</a:t>
              </a:r>
              <a:endParaRPr lang="zh-CN" altLang="en-US" sz="31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0975" y="5244465"/>
            <a:ext cx="1612900" cy="15201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361565"/>
            <a:ext cx="454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小学生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明白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这些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道理，何况大学生呢？</a:t>
            </a:r>
            <a:endParaRPr lang="zh-CN" altLang="zh-CN" sz="2400" noProof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4819015"/>
            <a:ext cx="45408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钱钟书先生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如此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，对于一般人来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说，读书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做笔记就更有必要了。</a:t>
            </a:r>
            <a:endParaRPr lang="zh-CN" altLang="zh-CN" sz="2400" noProof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尚且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尚且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986405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954020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3138805"/>
            <a:ext cx="45408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 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这个字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你作为中国人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不认识，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我这个留学生就更不认识了。 </a:t>
            </a:r>
            <a:endParaRPr lang="zh-CN" altLang="zh-CN" sz="2400" noProof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华文细黑" panose="0201060004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3321685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尚且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王先生是茶叶的鉴定家。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莎莎愿意无偿为这家杂志社写稿。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jiàn dìng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鉴定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authenticate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wú cháng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无偿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free of charge,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for free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他赠送给我一本精装书。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大街上往来的行人和车辆络绎不绝。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zèng sòng</a:t>
              </a: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赠送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give as a present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luòyìbùjué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络绎不绝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come and go in a continuous stream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这件出土文物是非常珍贵的。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犯了错误改正了，仍然是个好同志。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wén wù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文物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cultural relic,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historical relic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tóng zhì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同志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comrade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他们正在打包去韩国的行李。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dǎ bāo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打包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pack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鉴定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authenticate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赠送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give as a present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90865" y="901065"/>
            <a:ext cx="26238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zèng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sòng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无偿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free of charge,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for free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6630" y="863600"/>
            <a:ext cx="26885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wú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络绎不绝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come and go in a continuous stream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luòyìbùjué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文物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cultural relic,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historical relic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wén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同志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comrade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tóng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打包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pack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77400" y="4382135"/>
            <a:ext cx="25019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bāo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5810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她买了一件新上衣和她的裙子搭配。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280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地毯上的图案很匀称。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0616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他在商界是一位很有威望的人。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68740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他用钱很吝啬。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dā pèi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搭配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match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tú’àn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图案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pattern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wēi wàng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威望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prestige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lìn sè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吝啬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stingy, miserly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4787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这东西大人尚且举不起来，别说小孩了。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5328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他不惜一切来达到目的。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6663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他拥有相当可观的房产。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shàng qiě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尚且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conj. even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bù xī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不惜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not spare, to not scruple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kě guān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可观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considerable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搭配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match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pèi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威望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prestige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90865" y="901065"/>
            <a:ext cx="25800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wēi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图案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pattern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tú’àn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吝啬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stingy, miserly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尚且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conj. even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shàng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qiě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不惜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not spare, to not scruple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可观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considerable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kě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guān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赠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转赠-赠品-赠言-捐赠-赠送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19935"/>
            <a:ext cx="938085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我的意思是把钱给她，无偿</a:t>
            </a: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赠送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。</a:t>
            </a:r>
            <a:endParaRPr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655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同窗四年，大家马上就要分手各奔东西了，同学们都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拿着好看的签名本互相写着临别的赠言。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搭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51935"/>
            <a:ext cx="8450580" cy="6915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9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搭茬儿-搭腔-搭话-搭理-搭伙-搭个伴</a:t>
            </a:r>
            <a:endParaRPr sz="39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78730"/>
            <a:ext cx="8995410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这里头没你的事，你甭搭茬儿!</a:t>
            </a:r>
            <a:endParaRPr lang="zh-CN" altLang="en-US" sz="3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23940"/>
            <a:ext cx="899541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她转过身子，满面春风，兴致勃勃地跟我搭话。</a:t>
            </a:r>
            <a:endParaRPr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8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7710" y="4123055"/>
            <a:ext cx="1553845" cy="1834515"/>
          </a:xfrm>
          <a:prstGeom prst="rect">
            <a:avLst/>
          </a:prstGeom>
        </p:spPr>
      </p:pic>
      <p:pic>
        <p:nvPicPr>
          <p:cNvPr id="10" name="图片 9" descr="背景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4516755" y="2357120"/>
            <a:ext cx="1878330" cy="1163955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 amt="6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9790" y="290830"/>
            <a:ext cx="1325880" cy="216598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40363"/>
            <a:chOff x="7787" y="3144"/>
            <a:chExt cx="5660" cy="193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当</a:t>
              </a:r>
              <a:endParaRPr lang="zh-CN" altLang="en-US" sz="4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介词——意思是正在（那个时候、那个地方）。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739265"/>
            <a:ext cx="9455785" cy="828675"/>
            <a:chOff x="518" y="3426"/>
            <a:chExt cx="148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89"/>
              <a:ext cx="14890" cy="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孙瀛洲的女儿孙女士至今仍记得</a:t>
              </a:r>
              <a:r>
                <a:rPr lang="zh-CN" altLang="en-US" sz="3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当</a:t>
              </a:r>
              <a:r>
                <a:rPr lang="zh-CN" altLang="en-US" sz="3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年当情景。</a:t>
              </a:r>
              <a:endParaRPr lang="zh-CN" altLang="en-US" sz="34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173845" cy="1166495"/>
            <a:chOff x="518" y="3097"/>
            <a:chExt cx="14447" cy="1837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83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69"/>
              <a:ext cx="14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由于经营有方，又收藏有大量珍贵文物，孙瀛洲在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当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时的古董经营者中很有威望。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当</a:t>
              </a: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代社会，被称为“专家”容易，称为“著名专家”也不难，但称得上“大家”的不多。</a:t>
              </a:r>
              <a:endParaRPr lang="zh-CN" altLang="en-US" sz="31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154051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当今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745" y="1318895"/>
            <a:ext cx="11962130" cy="1743075"/>
            <a:chOff x="295" y="205"/>
            <a:chExt cx="18838" cy="2745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145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 fontAlgn="auto">
                <a:lnSpc>
                  <a:spcPts val="26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洪水淹没了村庄，给</a:t>
              </a:r>
              <a:r>
                <a:rPr sz="28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28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28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人民的生活造成了很大的损失。</a:t>
              </a:r>
              <a:endPara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95" y="205"/>
              <a:ext cx="2122" cy="2122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3763010" y="243967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当地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99710" y="1137285"/>
            <a:ext cx="154051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当场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717790" y="1146175"/>
            <a:ext cx="1540510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当地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845" y="2967990"/>
            <a:ext cx="12059285" cy="1732280"/>
            <a:chOff x="142" y="222"/>
            <a:chExt cx="18991" cy="2728"/>
          </a:xfrm>
        </p:grpSpPr>
        <p:sp>
          <p:nvSpPr>
            <p:cNvPr id="17" name="矩形 16"/>
            <p:cNvSpPr/>
            <p:nvPr/>
          </p:nvSpPr>
          <p:spPr>
            <a:xfrm>
              <a:off x="1460" y="1497"/>
              <a:ext cx="17673" cy="145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 fontAlgn="auto">
                <a:lnSpc>
                  <a:spcPts val="32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所有这些，与</a:t>
              </a:r>
              <a:r>
                <a:rPr sz="28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sz="28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28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社会倡导的“可持续发展”</a:t>
              </a:r>
              <a:r>
                <a:rPr lang="zh-CN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、</a:t>
              </a:r>
              <a:r>
                <a:rPr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“以人为本”的价值观显然是背道相驰的。</a:t>
              </a:r>
              <a:endPara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8" name="图片 17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42" y="222"/>
              <a:ext cx="2122" cy="2122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5715" y="4595495"/>
            <a:ext cx="12080875" cy="1732280"/>
            <a:chOff x="108" y="222"/>
            <a:chExt cx="19025" cy="2728"/>
          </a:xfrm>
        </p:grpSpPr>
        <p:sp>
          <p:nvSpPr>
            <p:cNvPr id="20" name="矩形 19"/>
            <p:cNvSpPr/>
            <p:nvPr/>
          </p:nvSpPr>
          <p:spPr>
            <a:xfrm>
              <a:off x="1460" y="1497"/>
              <a:ext cx="17673" cy="145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 fontAlgn="auto">
                <a:lnSpc>
                  <a:spcPts val="26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他刚把手伸到别人的书包里，钱包还没拿出来，就被警察</a:t>
              </a:r>
              <a:r>
                <a:rPr sz="28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28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28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抓获。</a:t>
              </a:r>
              <a:endPara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222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794000" y="374586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当今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407668" y="542099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当场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朴素：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无偿：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吝啬：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尚且：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不惜：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2022.10.06课件34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-67310"/>
            <a:ext cx="1219327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34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802" y="6525"/>
                  <a:ext cx="17098" cy="902"/>
                  <a:chOff x="6936" y="6525"/>
                  <a:chExt cx="17098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936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34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674" y="6525"/>
                    <a:ext cx="12360" cy="50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 person who was born for cultural relics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34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为文物而生的人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衣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衣着、衣服、衣柜、衣架、衣领、衣物、大衣、衬衣、风衣、毛衣、上衣、睡衣、外衣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家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收藏家、鉴定家、科学家、艺术家、画家、作家、文学家、政治家、音乐家、名家、专家、大家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册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造册、注册、表册、分册、画册、名册、史册、手册、书册、账册、纪念册、册子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丰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丰厚、丰产、丰富、丰满、丰茂、丰年、丰盛、丰收、丰硕、丰足、丰裕、丰衣足食、五谷丰登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rot="1020000">
            <a:off x="2390775" y="5260340"/>
            <a:ext cx="3149600" cy="264160"/>
            <a:chOff x="7325474" y="3820934"/>
            <a:chExt cx="1340854" cy="263931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 rot="1080000">
            <a:off x="2105025" y="3927475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 rot="21120000">
            <a:off x="2313305" y="209677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 rot="1020000">
            <a:off x="2267585" y="2754630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5608320" y="4237990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4286885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她性格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温和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温柔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8955" y="4774565"/>
            <a:ext cx="636841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5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都是形容词，都有（性情、态度、言语）不严厉，使人感到亲切的意思。</a:t>
            </a:r>
            <a:endParaRPr lang="en-US" altLang="zh-CN" sz="15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温和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温柔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608320" y="1504315"/>
            <a:ext cx="6369050" cy="10744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594485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经理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温和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的态度打消了我的顾虑。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213233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侧重表示态度和语言和气、有礼貌。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04510" y="2894330"/>
            <a:ext cx="6369050" cy="10363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4510" y="3000375"/>
            <a:ext cx="6368415" cy="42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auto">
              <a:lnSpc>
                <a:spcPts val="26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昆明气候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温和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，四季如春。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05145" y="346646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可以指（气候）不冷不热。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616575" y="5401310"/>
            <a:ext cx="6369050" cy="8858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4510" y="544830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这个女孩子很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温柔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5145" y="5935980"/>
            <a:ext cx="636841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7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含有脾气好、 有不同意见的时候能顺从别人的意思，多用于女性。</a:t>
            </a:r>
            <a:endParaRPr lang="en-US" altLang="zh-CN" sz="17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19530" y="1639570"/>
          <a:ext cx="9269730" cy="476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730"/>
                <a:gridCol w="1905000"/>
              </a:tblGrid>
              <a:tr h="952500">
                <a:tc>
                  <a:txBody>
                    <a:bodyPr/>
                    <a:lstStyle/>
                    <a:p>
                      <a:pPr algn="ctr"/>
                      <a:r>
                        <a:rPr sz="2400" baseline="0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句子</a:t>
                      </a:r>
                      <a:endParaRPr sz="2400" baseline="0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zh-CN"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判断正误</a:t>
                      </a:r>
                      <a:endParaRPr lang="zh-CN" sz="2400" b="1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1. 一个态度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温和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的办事员接待了我，仔细询问了我的情况。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eaLnBrk="1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2. 苏州地处太湖之滨，气候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温柔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，土地肥沃。  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3. 她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温柔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地开导我，使我受伤的心灵得到一丝抚慰。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4. 他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温和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的目光给了我莫大的力量，我鼓起勇气登台演出。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55900" y="770890"/>
            <a:ext cx="703453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判断正误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0" name="小钩"/>
          <p:cNvGrpSpPr/>
          <p:nvPr/>
        </p:nvGrpSpPr>
        <p:grpSpPr>
          <a:xfrm>
            <a:off x="9346565" y="27952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小钩"/>
          <p:cNvGrpSpPr/>
          <p:nvPr/>
        </p:nvGrpSpPr>
        <p:grpSpPr>
          <a:xfrm>
            <a:off x="9385935" y="4702175"/>
            <a:ext cx="579755" cy="560070"/>
            <a:chOff x="677837" y="1446312"/>
            <a:chExt cx="633828" cy="612000"/>
          </a:xfrm>
        </p:grpSpPr>
        <p:sp>
          <p:nvSpPr>
            <p:cNvPr id="12" name="椭圆 11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小钩"/>
          <p:cNvGrpSpPr/>
          <p:nvPr/>
        </p:nvGrpSpPr>
        <p:grpSpPr>
          <a:xfrm>
            <a:off x="9385935" y="5671185"/>
            <a:ext cx="579755" cy="560070"/>
            <a:chOff x="677837" y="1446312"/>
            <a:chExt cx="633828" cy="612000"/>
          </a:xfrm>
        </p:grpSpPr>
        <p:sp>
          <p:nvSpPr>
            <p:cNvPr id="24" name="椭圆 23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4"/>
    </p:custDataLst>
  </p:cSld>
  <p:clrMapOvr>
    <a:masterClrMapping/>
  </p:clrMapOvr>
  <p:transition spd="slow"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1183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封建社会皇帝有至高无上的权力。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4962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接着，拿破仑为约瑟芬皇后加冕。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95365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假冒伪劣产品一旦查获，一律销毁。</a:t>
            </a:r>
            <a:endParaRPr sz="2400"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8238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他什么手艺也不会，找工作比较难。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huáng dì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皇帝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emperor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huáng hòu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皇后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empress, wife of an emperor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xiāo huǐ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销毁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destroy by melting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or burning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shǒu yì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手艺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handicraft, craftsmanship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53352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人物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392045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）正确使用本课辨析的词语“温和一温柔”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995805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掌握“尚且、当”的意义和用法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825115"/>
            <a:ext cx="4424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了解篇章修辞“过渡”的作用和意义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411220"/>
            <a:ext cx="7996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了解“赠送”中“赠”字的贝字旁及带有贝字旁的汉字所表达的意义 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361506"/>
            <a:ext cx="292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吝啬、泛滥”的意义和用法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14731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549282"/>
            <a:ext cx="4848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按课本P140练习5中的提示简述课文内容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89128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熟悉并掌握“一路、颠簸、赠送、搭配、下旨、结晶、孤品、有方、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966786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37080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这部作品凝聚了他一生的心血。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7487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这部巨著是他半生心血的结晶。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你的籍贯是哪里？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níng jù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凝聚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agglomerate, to embody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jié jīng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结晶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crystallization, fruit, product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jí guàn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籍贯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the place of one's birth or origin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皇帝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emperor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销毁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destroy by melting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or burning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90865" y="901065"/>
            <a:ext cx="25800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huǐ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皇后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empress, wife of an emperor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65040" y="863600"/>
            <a:ext cx="27216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huáng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hòu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手艺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handicraft, craftsmanship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shǒu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凝聚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agglomerate, to embody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níng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结晶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crystallization, fruit, product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籍贯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the place of one's birth or origin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27774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晶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1647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16725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16725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20662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晶亮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晶莹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亮晶晶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15658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15912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15912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31820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我家猫咪是一只长毛白猫，两只绿眼睛亮晶晶的，像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两块绿宝石。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14845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14591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15099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2559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早上，在露珠晶莹剔透的草原上,能闻到青草特有的清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香。微风吹过，令人感觉非常舒畅!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73710" y="1070199"/>
            <a:ext cx="11263630" cy="2014931"/>
            <a:chOff x="-3197" y="3350"/>
            <a:chExt cx="17738" cy="3940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350"/>
              <a:ext cx="17649" cy="3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2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篇章修辞（5）过渡</a:t>
              </a:r>
              <a:endParaRPr sz="22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</a:t>
              </a:r>
              <a:r>
                <a:rPr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“过渡”指文章由这层意思向另一层意思转换，或由这段内容向另一端内容发展时，用一些词、句子或语段使这两层意思或两段内容能够自然衔接起来。</a:t>
              </a:r>
              <a:endParaRPr sz="16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 </a:t>
              </a:r>
              <a:r>
                <a:rPr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“过渡”的作用是使上下文的意思连贯起来，形成一个整体。大多数文章中都有过渡语言，或用过渡词，或用过渡句，或用过渡段。</a:t>
              </a:r>
              <a:endParaRPr sz="16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351"/>
              <a:ext cx="17738" cy="3937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59760" y="3858260"/>
            <a:ext cx="8945880" cy="2230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：孙女士感慨道，尽管当年家中私藏丰厚，但他们生活却非常</a:t>
            </a:r>
            <a:endParaRPr lang="zh-CN" altLang="en-US" sz="23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简朴，甚至有些吝啬，举个例子吧，过年时孩子们吃的糖葫芦都</a:t>
            </a:r>
            <a:endParaRPr lang="zh-CN" altLang="en-US" sz="23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是孙瀛洲自制的。他对孩子尚且如此，对自己那份节俭也就不难想</a:t>
            </a:r>
            <a:endParaRPr lang="zh-CN" altLang="en-US" sz="23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象了。可是，为了收购绝世珍品斗彩三秋杯，他却是不惜重金。</a:t>
            </a:r>
            <a:endParaRPr lang="zh-CN" altLang="en-US" sz="23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3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正是这种对陶瓷执着的热爱，使孙瀛洲收藏了数量可观的陶瓷精品。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（“可是”为过渡词）</a:t>
            </a:r>
            <a:endParaRPr lang="zh-CN" altLang="en-US" sz="24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214630" y="39033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73710" y="1070199"/>
            <a:ext cx="11263630" cy="2014931"/>
            <a:chOff x="-3197" y="3350"/>
            <a:chExt cx="17738" cy="3940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350"/>
              <a:ext cx="17649" cy="3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2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篇章修辞（5）过渡</a:t>
              </a:r>
              <a:endParaRPr sz="22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</a:t>
              </a:r>
              <a:r>
                <a:rPr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“过渡”指文章由这层意思向另一层意思转换，或由这段内容向另一端内容发展时，用一些词、句子或语段使这两层意思或两段内容能够自然衔接起来。</a:t>
              </a:r>
              <a:endParaRPr sz="16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 </a:t>
              </a:r>
              <a:r>
                <a:rPr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“过渡”的作用是使上下文的意思连贯起来，形成一个整体。大多数文章中都有过渡语言，或用过渡词，或用过渡句，或用过渡段。</a:t>
              </a:r>
              <a:endParaRPr sz="16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351"/>
              <a:ext cx="17738" cy="3937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59760" y="3134995"/>
            <a:ext cx="878967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9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19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r>
              <a:rPr lang="zh-CN" altLang="en-US" sz="19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不少人看到过象，都说象是很大的动物。其实还有比象大得多的动物，那就是鲸。目前已知最大的鲸约有十六万公斤重，最小的也有两千公斤。我国发现过一头近四万公斤重的鲸，约十七米长，一条舌头就有十几头猪那么重。它要是张开嘴，人站在它嘴里，举起手来都摸不到它的上颚，四个人围着桌子坐在它的嘴里看书，还显得很宽敞。</a:t>
            </a:r>
            <a:endParaRPr lang="zh-CN" altLang="en-US" sz="195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19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……</a:t>
            </a:r>
            <a:endParaRPr lang="zh-CN" altLang="en-US" sz="195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19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</a:t>
            </a:r>
            <a:r>
              <a:rPr lang="en-US" altLang="zh-CN" sz="19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</a:t>
            </a:r>
            <a:r>
              <a:rPr lang="zh-CN" altLang="en-US" sz="195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鲸的身子这么大，它们吃什么呢？</a:t>
            </a:r>
            <a:r>
              <a:rPr lang="zh-CN" altLang="en-US" sz="19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须鲸主要吃虾和小鱼。它们在海洋里游的时候，张着大嘴，把许多小鱼小虾连同海水一齐吸进嘴里，然后闭上嘴，把海水从须板中间滤出来，把小鱼小虾吞进肚子里，一顿就可以吃两千多公斤。齿鲸主要吃大鱼和海兽。它们遇到大鱼和海兽，就凶猛地扑上去，用锋利的牙齿咬住，很快就吃掉了。有一种号称“海中之虎”的虎鲸，几个小时就能把它吃光。</a:t>
            </a:r>
            <a:endParaRPr lang="zh-CN" altLang="en-US" sz="195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214630" y="39033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73710" y="1070199"/>
            <a:ext cx="11263630" cy="2014931"/>
            <a:chOff x="-3197" y="3350"/>
            <a:chExt cx="17738" cy="3940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350"/>
              <a:ext cx="17649" cy="3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2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篇章修辞（5）过渡</a:t>
              </a:r>
              <a:endParaRPr sz="22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</a:t>
              </a:r>
              <a:r>
                <a:rPr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“过渡”指文章由这层意思向另一层意思转换，或由这段内容向另一端内容发展时，用一些词、句子或语段使这两层意思或两段内容能够自然衔接起来。</a:t>
              </a:r>
              <a:endParaRPr sz="16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 </a:t>
              </a:r>
              <a:r>
                <a:rPr sz="16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“过渡”的作用是使上下文的意思连贯起来，形成一个整体。大多数文章中都有过渡语言，或用过渡词，或用过渡句，或用过渡段。</a:t>
              </a:r>
              <a:endParaRPr sz="16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351"/>
              <a:ext cx="17738" cy="3937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59760" y="3998595"/>
            <a:ext cx="87896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：……他说这是咱家最值钱的东西，故宫里也没有，明天就捐给故宫了，今天让你们看看。父亲说话时脸上充满了自豪。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……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</a:t>
            </a:r>
            <a:r>
              <a:rPr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也许有人要问，这孙瀛洲到底什么来历？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家藏竟然如此丰厚？孙瀛洲的籍贯是河北，他13岁到北京，在古玩店做学徒……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214630" y="39033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1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17060" y="5713095"/>
            <a:ext cx="32651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D</a:t>
              </a:r>
              <a:endParaRPr 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373880"/>
            <a:chOff x="108" y="-186"/>
            <a:chExt cx="19025" cy="68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2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sz="1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1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河北省赵县的洨河上，有一座世界闻名的石拱桥，叫安济桥，又叫赵州桥。</a:t>
              </a:r>
              <a:r>
                <a:rPr sz="16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</a:t>
              </a:r>
              <a:r>
                <a:rPr sz="1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它是隋朝的石匠李春设计和参加建造的，到现在已经有一千四百多年了。</a:t>
              </a:r>
              <a:endParaRPr sz="1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1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赵州桥非常雄伟。</a:t>
              </a:r>
              <a:r>
                <a:rPr sz="16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</a:t>
              </a:r>
              <a:r>
                <a:rPr sz="1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桥长五十多米，有九米多宽，中间行车马，两旁走人。这么长的桥，全部用石头砌成，下面没有桥墩，只有一个拱形的大桥洞，横跨在三十七米多宽的河面上。大桥洞顶上的左右两边，还各有两个拱形的小桥洞。平时，河水从大桥洞流过，发大水的时候，河水还可以从四个小桥洞流过。这种设计，在建桥史上是一个创举，既减轻了流水对桥身的冲击力，使桥不容易被大水冲毁，又减轻了桥身的重量，节省了石料。</a:t>
              </a:r>
              <a:endParaRPr sz="1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1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16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</a:t>
              </a:r>
              <a:r>
                <a:rPr sz="1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桥面两侧有石栏，栏板上雕刻着精美的图案：有的刻着两条相互缠绕的龙，嘴里吐出美丽的水花；有的刻着两条飞龙，前爪相互抵着，各自回首遥望；还有的刻着双龙戏珠。所有的龙似乎都在游动，真像活了一样。</a:t>
              </a:r>
              <a:endParaRPr sz="1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1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1600" b="1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D</a:t>
              </a:r>
              <a:r>
                <a:rPr sz="1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赵州桥表现了劳动人民的智慧和才干，是我国宝贵的历史遗产。    </a:t>
              </a:r>
              <a:endParaRPr sz="1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473710" y="385807"/>
            <a:ext cx="11207115" cy="697043"/>
            <a:chOff x="-3197" y="3092"/>
            <a:chExt cx="17649" cy="1363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350"/>
              <a:ext cx="17649" cy="9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2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为过渡段“</a:t>
              </a:r>
              <a:r>
                <a:rPr sz="22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这座桥不但坚固，而且美观。</a:t>
              </a:r>
              <a:r>
                <a:rPr sz="22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”选择合适的位置</a:t>
              </a:r>
              <a:endParaRPr sz="22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828" y="3092"/>
              <a:ext cx="12790" cy="1363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每次去超市，妈妈都会采购很多东西。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现在正是年轻人创业的好时机。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cǎi gòu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采购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purchase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chuàng yè</a:t>
              </a: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创业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start an undertaking or a business, to do pioneering work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教书育人是老师的神圣职责。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他已经为国完成使命，安全归来。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shén shèng</a:t>
              </a: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神圣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sacred, holy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shǐ mìng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使命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mission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不要把我当小孩看待。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这个诊所只对职员和家属开放。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kàn dài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看待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regard, to treat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jiā shǔ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家属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family members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我们绝不允许错误思想到处泛滥。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fàn làn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泛滥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 in flood,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overflow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采购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purchase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cǎi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gòu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神圣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sacred, holy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90865" y="901065"/>
            <a:ext cx="262382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shén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shèng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创业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start an undertaking or a business, to do pioneering work</a:t>
              </a:r>
              <a:endParaRPr lang="en-US" sz="16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6630" y="863600"/>
            <a:ext cx="26885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chuàng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yè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使命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mission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mìng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看待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regard, to treat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家属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family members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shǔ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泛滥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in flood,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overflow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77400" y="4382135"/>
            <a:ext cx="25019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làn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34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5810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他的出色表现得到了政府的表彰。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9280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他在成绩和荣誉面前从不骄傲。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0616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公司奖励制度还有很多方面是不明确的。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6874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她获得了世界冠军的称号。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584835" y="2702560"/>
            <a:ext cx="271462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biǎo zhāng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表彰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commend, to cite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róng yù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荣誉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honor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jiǎng lì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奖励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reward, to award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chēng hào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称号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title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47875" y="4660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爸爸说妹妹一定能考上好大学，为这个家争气。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5328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那家饭店在几家电影院附近因而沾光。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6663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小明是个品质优良的好孩子。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833880" y="2702560"/>
            <a:ext cx="275717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zhēng qì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争气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try to make a good showing, to try to win credit for, to tiy to bring credit to</a:t>
            </a:r>
            <a:endParaRPr lang="en-US" altLang="zh-CN" sz="1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492625" y="2690495"/>
            <a:ext cx="26949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zhān guāng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沾光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benefit from association with sb. or sth.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pǐn zhì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品质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character, quality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表彰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commend, to cite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66215" y="874395"/>
            <a:ext cx="27158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biǎo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zhāng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奖励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reward, to award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90865" y="901065"/>
            <a:ext cx="25800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jiǎng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荣誉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honor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róng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称号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title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chēng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hào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319145"/>
            <a:chOff x="4717" y="1909"/>
            <a:chExt cx="3511" cy="5227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争气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try to make a good showing, to try to win credit for, to tiy to bring credit to</a:t>
              </a:r>
              <a:endParaRPr lang="en-US" sz="16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zhēng qì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257550"/>
            <a:chOff x="9262" y="2028"/>
            <a:chExt cx="3533" cy="51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沾光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benefit from association with sb. or sth.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139815" y="4446905"/>
            <a:ext cx="30568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guāng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品质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character, quality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pǐn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泛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泛滥-泛指-泛称-广泛-泛读-泛泛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90420"/>
            <a:ext cx="938085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他感觉到爱情像一江春水似的在胸中泛滥。</a:t>
            </a:r>
            <a:endParaRPr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26105"/>
            <a:ext cx="8850630" cy="4756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西施是春秋时期越国的美女，后“西施” 一词泛称美女。</a:t>
            </a:r>
            <a:endParaRPr lang="zh-CN" altLang="en-US" sz="2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28135"/>
            <a:ext cx="8450580" cy="59880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3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滥收费-宁缺毋滥-滥调-陈词滥调-滥用职权</a:t>
            </a:r>
            <a:endParaRPr sz="33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26330"/>
            <a:ext cx="899541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滥收费”指某些机构、部门、人员以不符合正式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法律法规的名目进行敛财的行为。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876290"/>
            <a:ext cx="8995410" cy="1014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他用人的原则是“宁缺毋滥”，不符合要求的</a:t>
            </a:r>
            <a:endParaRPr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员工绝对不要。</a:t>
            </a:r>
            <a:endParaRPr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颠簸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无偿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朴素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可观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吝啬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373880"/>
            <a:chOff x="108" y="-186"/>
            <a:chExt cx="19025" cy="68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2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我经常看到一位衣着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的老人，坐着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的公共汽车去上班。后来才知道，这位老人自己生活很简朴，甚至可以说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，但他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资助了许多贫困地区的孩子读书。几十年的捐款加起来，数额相当</a:t>
              </a:r>
              <a:r>
                <a:rPr lang="en-US"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282305" y="24180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颠簸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71625" y="39776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吝啬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82135" y="24180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朴素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82135" y="39776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无偿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58940" y="471805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可观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荣誉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威望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手艺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乐意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沾光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373880"/>
            <a:chOff x="108" y="-186"/>
            <a:chExt cx="19025" cy="68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2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父亲是个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人，经过几十年的努力，他在行业内越来越有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，也得到了不少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。虽然父亲很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把这项传统技艺传授给我们，但我们这些子女并不想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父亲的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，我们更希望通过自己的奋斗获得成功。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531620" y="32372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威望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08040" y="32372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荣誉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39035" y="24180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手艺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49485" y="32372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乐意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11690" y="401320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沾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66240" y="46583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光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62505"/>
            <a:ext cx="90316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他常常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。（无偿）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986530"/>
            <a:ext cx="108966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他们店的生意很好，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。（络绎不绝）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611495"/>
            <a:ext cx="1070038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大人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，更别说孩子了。（尚且）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25065" y="2204085"/>
            <a:ext cx="58432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无偿为贫困地区的孩子提供营养餐</a:t>
            </a:r>
            <a:endParaRPr lang="zh-CN" altLang="en-US" sz="28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17950" y="3931920"/>
            <a:ext cx="58432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每天慕名而来的顾客络绎不绝</a:t>
            </a:r>
            <a:endParaRPr lang="zh-CN" altLang="en-US" sz="28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15720" y="5692775"/>
            <a:ext cx="58432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尚且有管不住自已的时候</a:t>
            </a:r>
            <a:endParaRPr lang="zh-CN" altLang="en-US" sz="28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62505"/>
            <a:ext cx="902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为了自己的事业，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。（不惜）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3986530"/>
            <a:ext cx="105422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由于采用了新技术，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</a:t>
            </a:r>
            <a:r>
              <a:rPr 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。（可观）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611495"/>
            <a:ext cx="1070038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人们对环境的破坏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。（泛滥）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49625" y="2204085"/>
            <a:ext cx="58432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他不惜远渡重洋求师问道</a:t>
            </a:r>
            <a:endParaRPr lang="zh-CN" altLang="en-US" sz="28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62425" y="3976370"/>
            <a:ext cx="584327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他们提高了效率，获得了可观的收益</a:t>
            </a:r>
            <a:endParaRPr lang="zh-CN" altLang="en-US" sz="26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50870" y="5718175"/>
            <a:ext cx="58432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造成洪水泛滥</a:t>
            </a:r>
            <a:endParaRPr lang="zh-CN" altLang="en-US" sz="2800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温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和：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温柔 温顺 温厚 温情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赠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送：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皇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帝：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创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业：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荣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誉：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2022.10.06课件34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-67310"/>
            <a:ext cx="1219327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34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802" y="6525"/>
                  <a:ext cx="17098" cy="902"/>
                  <a:chOff x="6936" y="6525"/>
                  <a:chExt cx="17098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936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34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674" y="6525"/>
                    <a:ext cx="12360" cy="50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 person who was born for cultural relics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34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为文物而生的人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2022.10.06课件34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635" y="-67310"/>
            <a:ext cx="1219327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34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802" y="6525"/>
                  <a:ext cx="17098" cy="902"/>
                  <a:chOff x="6936" y="6525"/>
                  <a:chExt cx="17098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936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34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674" y="6525"/>
                    <a:ext cx="12360" cy="50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 person who was born for cultural relics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34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为文物而生的人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你喜欢中国的传统文化，见过中国的文物吗？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QQ图片2018013011193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275" y="2142490"/>
            <a:ext cx="4500880" cy="25006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我非常乐意为你做这件事。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在学习上，我们要精益求精。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lè yì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乐意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 willing to, to be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ready to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250965"/>
            <a:chOff x="7787" y="2920"/>
            <a:chExt cx="5660" cy="2504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jīngyìqiújīng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精益求精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always endeavor to do still better, to constantly perfect one's skill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请大家按次序上车，不要拥挤。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cì xù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次序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order, sequence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中国历史上有多少个朝代？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村民们一致拥护张叔叔做村长。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cháo dài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朝代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dynasty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yōng hù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拥护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support, to uphold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班长在我们班很有威信。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wēi xìn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威信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prestige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他收藏了不少当代的名人字画。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请选择类别，查看分级级别。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dāng dài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当代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present, contemporary era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jí bié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级别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rank, level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郭沫若是学界泰斗，受到全国人民的爱戴。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tài dǒu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泰斗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leading authority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乐意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 willing to, to be ready to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lè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次序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order, sequence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73425"/>
            <a:chOff x="9330" y="2028"/>
            <a:chExt cx="3479" cy="5155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39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精益求精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9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always endeavor to do still better, to constantly perfect one's skill</a:t>
              </a:r>
              <a:endParaRPr lang="en-US" altLang="zh-CN" sz="19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7105" y="863600"/>
            <a:ext cx="267335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jīngyìqiújīng</a:t>
            </a:r>
            <a:endParaRPr lang="zh-CN" altLang="zh-CN" sz="3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朝代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n. dynasty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拥护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support, to uphold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9107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威信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prestige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wēi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84020" y="204025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当代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n. present, contemporary era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9865" y="285877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011420" y="205803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级别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rank, level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810125" y="279400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bié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62315" y="20408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泰斗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leading authority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38160" y="28594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dǒu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34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孙瀛洲将自己收藏的文物有偿捐给了故宫博物院。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孙瀛洲生活十分节俭，连过年时孩子吃的糖葫芦都是自制的。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孙瀛洲培养出了一批文物鉴定专家。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34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910" y="1271905"/>
            <a:ext cx="1494790" cy="142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4257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34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151255"/>
            <a:ext cx="11882755" cy="4130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几十年前，北京街头远不及今天繁华。清晨，朝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霞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还没铺满天空，一位衣着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朴素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、性情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温和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的老人，坐着一路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颠簸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的公共汽车去上班。到站了，他慢慢地从车上走下来，走过他熟悉的大街小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巷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，步行到故宫博物院。他就是著名的古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陶瓷收藏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家、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鉴定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家孙瀛洲。</a:t>
            </a:r>
            <a:endParaRPr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对于孙瀛洲和他的家人来说，1956年是个值得记忆的年头，那一年孙瀛洲将自己精心收藏的3000余件文物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无偿赠送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给了故宫博物院，其中的斗彩三秋杯更是格外引人注目。</a:t>
            </a:r>
            <a:endParaRPr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请用重点词语复述故事：霞、朴素、温和、颠簸、巷、陶瓷、收藏、鉴定、无偿、赠送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34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741805"/>
            <a:ext cx="11882755" cy="3091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孙瀛洲的女儿孙女士至今仍记得当年的情景。那些日子，家里人来人往，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络绎不绝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，人们忙着对捐献的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文物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登记造册，之后，故宫的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同志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就该来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打包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装箱了。那晚，父亲把全家叫到一起，从准备捐出的几百盒珍贵文物中找出一个精致的小盒子，取出两个小瓷杯给全家看。他说这是咱家最值钱的东西，故宫里也没有，明天就捐给故宫了，今天让你们看看。父亲说话时脸上充满了自豪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65140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请用重点词语复述故事：络绎不绝、文物、同志、打包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34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398905"/>
            <a:ext cx="1188275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大家专注地看着父亲手里那对造型秀巧，杯体轻灵、洁白的斗彩瓷杯：杯体色调柔和宁静，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搭配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图案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是两只在山石花草间飞舞的蝴蝶，淡雅清爽，赏心悦目。相传这对杯子是当年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皇帝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专门下旨烧制的，不是烧给一位爱妃。当年共烧成5对，选出这一对后，其余4对全部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销毁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，并将烧制杯子的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手艺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人处死，烧制工艺就此失传，而这对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凝聚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着先人智慧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结晶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的杯子也就成了存世孤品。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也许有人要问，这孙瀛洲到底什么来历？家藏竟然如此丰厚？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412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请用重点词语复述故事：搭配、图案、皇帝、销毁、手艺、凝聚、结晶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为期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桥梁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呼啸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喧哗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1844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不屑一顾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1866"/>
              <a:ext cx="3639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不紧不慢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闭塞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捣乱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狼狈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贤惠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34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189355"/>
            <a:ext cx="11882755" cy="4130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孙瀛洲的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籍贯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是河北，他13岁到北京，在古玩店做学徒、伙计，之后做过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采购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、副经理。1923年他自己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创业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，开办了古玩店。由于经营有方，又收藏有大量珍贵文物，孙瀛洲在当时的古董经营者中很有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威望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孙女士感慨道，尽管当年家中私藏丰厚，但他们生活却非常简朴，甚至有些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吝啬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，举个例子吧，过年时孩子们吃的糖葫芦都是孙瀛洲自制的。他对孩子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尚且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如此，对自己的那份节俭也就不难想象了。可是，为了收购绝世珍品斗彩三秋杯，他却是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不惜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重金。正是这种对陶瓷执着的热爱，使孙瀛洲收藏了数量</a:t>
            </a:r>
            <a:r>
              <a:rPr sz="25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可观</a:t>
            </a:r>
            <a:r>
              <a:rPr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的陶瓷精品。</a:t>
            </a:r>
            <a:endParaRPr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412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请用重点词语复述故事：籍贯、采购、创业、威望、吝啬、尚且、不惜、可观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34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058545"/>
            <a:ext cx="11882755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孙瀛洲的子女们说，父亲来到这个世界好像只有一个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神圣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使命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——保护文物。他全身心投入到文物当中，生活在文物当中。有人问他们怎么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看待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当年父亲捐赠的义举？要是在今天，你们这些做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家属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的会支持父亲吗？他们回答：“今天我们也会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拥护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父亲的选择，就像父亲捐出这些文物不是为了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表彰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，不是为了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荣誉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，不是为了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奖励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，也没想得到什么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称号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一样，这些东西本就属于国家，属于全人类。”孙家后人很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争气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，他们不想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沾父亲的光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，父亲留给他们最大的财富就是高洁的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品质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412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请用重点词语复述故事：神圣、使命、看待、家属、拥护、表彰、荣誉、奖励、称号、争气、沾光、品质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34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496695"/>
            <a:ext cx="11882755" cy="3091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1956年，孙瀛洲受聘于故宫博物院从事古陶瓷研究、鉴定工作。他很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乐意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接受这份工作，工作中更是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精益求精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。孙瀛洲的弟子讲过这样一件事：一次，孙瀛洲让人们把不同时期的瓷器放在一起，其中当然有真品，也有仿品。他背过身，人们打乱摆放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次序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，他闭着眼睛，转过身来，只用手摸，就准确地一一说出了各种文物的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朝代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、名称。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46090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请用重点词语复述故事：乐意、精益求精、次序、朝代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HSK6课件兼职对接资料-大敏姐姐\课件\2022.10.06课件34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496695"/>
            <a:ext cx="11882755" cy="3091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在历来假货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泛滥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的文物界，鉴定家孙瀛洲就是一张最有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威信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的名片。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当代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社会，被称为“专家”容易，称为“著名专家”也不难，但称得上“大家”的不多，孙瀛洲就是人人心服口服的国家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级别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的“大家”。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孙瀛洲在故宫博物院工作期间将一生所学毫无保留地传授给学生，培养出一批文物鉴定人才，有的已成为当今古陶瓷鉴定的</a:t>
            </a:r>
            <a:r>
              <a:rPr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泰斗</a:t>
            </a:r>
            <a:r>
              <a:rPr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65140"/>
            <a:ext cx="985520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请用重点词语复述故事：泛滥、威信、当代、级别、泰斗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描述一下孙瀛洲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ClrTx/>
                        <a:buSzTx/>
                        <a:buNone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衣着，性情，坐着……到……上班，是……家、……家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为什么说1956年是个值得记忆的年头？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把……无偿赠送给……，对……登记造册，打包装箱，父亲取出……给全家看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为什么斗彩三秋杯有这么高的价值？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造型......，色调......，图案......，相传……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说说孙瀛洲的经历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籍贯……，13岁......，在古玩店做......，1923年……，在……很有威望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孩子们怎么看待父亲和父亲的义举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生活简朴，不惜重金……，支持父亲，不想沾父亲的光，父亲留下的最大财富……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孙瀛洲在工作中的贡献有哪些？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从事……工作，精益求精，弟子讲过的一件事，人人“心服口服”的“大家”，将……传授给……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请找出下列语段中的过渡词、过渡句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927350"/>
            <a:ext cx="851408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1. 我们班的同学学习都非常努力，拿小丽来说吧，她上课从来不迟到，每天不是在图书馆就是在宿舍学习。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475480"/>
            <a:ext cx="8199120" cy="5441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        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282190" y="4358957"/>
            <a:ext cx="19951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拿小丽来说</a:t>
            </a:r>
            <a:endParaRPr lang="zh-CN" altLang="en-US" sz="24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请找出下列语段中的过渡词、过渡句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927350"/>
            <a:ext cx="851408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2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. 如果我们在实践中选择和采取恰当的措施，目标一致地协调行动，我们的教育工作就会取得良好效果。反之，教育工作就会迷失方向，遭受挫折，甚至失败。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913630"/>
            <a:ext cx="8199120" cy="5441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        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282190" y="4807585"/>
            <a:ext cx="19951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反之</a:t>
            </a:r>
            <a:endParaRPr lang="zh-CN" altLang="en-US" sz="24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请找出下列语段中的过渡词、过渡句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927350"/>
            <a:ext cx="851408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3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. 农业的市场主要在城市，资金主要来自城市，技术和掌握高科技的人才也来自城市，总而言之，脱离了城市，农业和农村经济就无法得到发展。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913630"/>
            <a:ext cx="8199120" cy="5441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        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192552" y="4807585"/>
            <a:ext cx="19951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总而言之</a:t>
            </a:r>
            <a:endParaRPr lang="zh-CN" altLang="en-US" sz="24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请找出下列语段中的过渡词、过渡句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927350"/>
            <a:ext cx="851408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4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+mn-cs"/>
                <a:sym typeface="+mn-ea"/>
              </a:rPr>
              <a:t>. “三高”产品本身无罪，因为热量、脂肪、糖分也是人体必须的，但俗话说“过犹不及”，一个人每天摄入过量的油脂和糖分对身体危害是极大的。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+mn-cs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913630"/>
            <a:ext cx="8199120" cy="5441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                       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r>
              <a:rPr lang="zh-CN" altLang="en-US" sz="24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05205" y="4807585"/>
            <a:ext cx="4908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SimSun" panose="02010600030101010101" pitchFamily="2" charset="-122"/>
              </a:rPr>
              <a:t>但俗话说“过犹不及”</a:t>
            </a:r>
            <a:endParaRPr lang="zh-CN" altLang="en-US" sz="24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C:\Users\ASUS\Desktop\2022.10.06课件34\图片\热身\图片1.png图片1"/>
          <p:cNvPicPr>
            <a:picLocks noChangeAspect="1"/>
          </p:cNvPicPr>
          <p:nvPr/>
        </p:nvPicPr>
        <p:blipFill>
          <a:blip r:embed="rId6">
            <a:clrChange>
              <a:clrFrom>
                <a:srgbClr val="E7EAEF">
                  <a:alpha val="100000"/>
                </a:srgbClr>
              </a:clrFrom>
              <a:clrTo>
                <a:srgbClr val="E7EAE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14400" y="2682240"/>
            <a:ext cx="2087880" cy="1346835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79450" y="478980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dòu</a:t>
            </a:r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cǎi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斗彩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 descr="C:\Users\ASUS\Desktop\2022.10.06课件34\图片\热身\图片2.png图片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556000" y="2703830"/>
            <a:ext cx="2033905" cy="1365885"/>
          </a:xfrm>
          <a:prstGeom prst="round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306445" y="480885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táng</a:t>
            </a:r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húlu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糖葫芦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 descr="C:\Users\ASUS\Desktop\2022.10.06课件34\图片\热身\图片3.png图片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246495" y="2654935"/>
            <a:ext cx="2091055" cy="1818640"/>
          </a:xfrm>
          <a:prstGeom prst="round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019800" y="480885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táo</a:t>
            </a:r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cí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陶瓷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7" name="图片 4" descr="C:\Users\ASUS\Desktop\2022.10.06课件34\图片\热身\图片4.png图片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023350" y="2668270"/>
            <a:ext cx="2122170" cy="1475105"/>
          </a:xfrm>
          <a:prstGeom prst="round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817610" y="480885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gǔ wán</a:t>
            </a:r>
            <a:endParaRPr lang="en-US" altLang="zh-CN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古玩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671955" y="356235"/>
            <a:ext cx="8674735" cy="650240"/>
            <a:chOff x="3424" y="3426"/>
            <a:chExt cx="11391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4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请对照图片熟悉下列物品的名称，并说一说你在哪儿见过这些东西。</a:t>
              </a:r>
              <a:endParaRPr lang="zh-CN" altLang="en-US" sz="22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30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讲述了陶瓷收藏家、鉴定家孙瀛洲的故事，通过文章我们了解了孙瀛洲是怎样一位老人，他一生的经历，他惊人的义举以及对孩子们的影响，从而让我们看到了一个真正的“大家”有着怎样的一种风范。请参照练习5，把课文缩写成400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熟悉下列表示人物身份的词语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85600" cy="4248089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393950"/>
                <a:gridCol w="9391650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董事长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由董事会选举产生的公司法定代表人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法人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法律上指根据法定程序设立，有一定的组织机构和独立的财产，参加民事活动的社会组织，如公司、社团等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顾问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有某方面的专业知识，供个人或机关团体咨询的人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保姆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受雇为人照料儿童、老人、病人或为人从事家务劳动的妇女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乞丐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靠向人要饭要钱生活的人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渔民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以捕鱼为业的人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12077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熟悉下列表示人物身份的词语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1948323"/>
          <a:ext cx="11785600" cy="481773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393950"/>
                <a:gridCol w="9391650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>
                          <a:solidFill>
                            <a:schemeClr val="bg1"/>
                          </a:solidFill>
                        </a:rPr>
                        <a:t>解释</a:t>
                      </a:r>
                      <a:endParaRPr lang="zh-CN"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委员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政党、团体、机关、学校中的集体领导组织的成员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书记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党、团等各级组织中的主要负责人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元首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国家的最高领导人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俘虏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打仗时捉住的敌人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将军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“将”一级的军官，也泛指高级军官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司令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某些国家军队中主管军事的人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400" b="1"/>
                        <a:t>公民</a:t>
                      </a:r>
                      <a:endParaRPr lang="zh-CN" alt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zh-CN" altLang="en-US" sz="2400"/>
                        <a:t>具有或取得某国国籍，并根据该国法律规定享有权利和承担相应义务的人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第三十四课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34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昨天的晚霞特别好看。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她穿着一件朴素的黄衣服。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xiá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霞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morning or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evening glow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pǔ sù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朴素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plain, simple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她的皮肤白皙，性情温和。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小船随着海浪上下颠簸。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wēn hé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温和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mild, gentle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diān bǒ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颠簸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bump, to jolt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我们住在同一条小巷里。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姐姐买了一组好看的陶瓷娃娃，放在客厅里。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xiàng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巷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lane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táo cí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陶瓷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pottery and porcelain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他的爱好是收集邮票。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shōu cáng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收藏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collect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7.xml><?xml version="1.0" encoding="utf-8"?>
<p:tagLst xmlns:p="http://schemas.openxmlformats.org/presentationml/2006/main">
  <p:tag name="KSO_WM_SPECIAL_SOURCE" val="bdnull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KSO_WM_UNIT_TABLE_BEAUTIFY" val="smartTable{a3504bfe-9be4-4cbb-8cd9-10c76e4b185a}"/>
</p:tagLst>
</file>

<file path=ppt/tags/tag30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6.xml><?xml version="1.0" encoding="utf-8"?>
<p:tagLst xmlns:p="http://schemas.openxmlformats.org/presentationml/2006/main">
  <p:tag name="KSO_WM_UNIT_TABLE_BEAUTIFY" val="smartTable{83bf81a0-e9fe-473b-b54e-06f30ac75b50}"/>
  <p:tag name="TABLE_ENDDRAG_ORIGIN_RECT" val="921*351"/>
  <p:tag name="TABLE_ENDDRAG_RECT" val="20*129*921*351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7.xml><?xml version="1.0" encoding="utf-8"?>
<p:tagLst xmlns:p="http://schemas.openxmlformats.org/presentationml/2006/main">
  <p:tag name="KSO_WM_SPECIAL_SOURCE" val="bdnull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6.xml><?xml version="1.0" encoding="utf-8"?>
<p:tagLst xmlns:p="http://schemas.openxmlformats.org/presentationml/2006/main">
  <p:tag name="KSO_WM_UNIT_TABLE_BEAUTIFY" val="smartTable{a3504bfe-9be4-4cbb-8cd9-10c76e4b185a}"/>
</p:tagLst>
</file>

<file path=ppt/tags/tag4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8.xml><?xml version="1.0" encoding="utf-8"?>
<p:tagLst xmlns:p="http://schemas.openxmlformats.org/presentationml/2006/main">
  <p:tag name="KSO_WM_UNIT_TABLE_BEAUTIFY" val="smartTable{a3504bfe-9be4-4cbb-8cd9-10c76e4b185a}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1.xml><?xml version="1.0" encoding="utf-8"?>
<p:tagLst xmlns:p="http://schemas.openxmlformats.org/presentationml/2006/main">
  <p:tag name="KSO_WM_SPECIAL_SOURCE" val="bdnull"/>
</p:tagLst>
</file>

<file path=ppt/tags/tag44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3.xml><?xml version="1.0" encoding="utf-8"?>
<p:tagLst xmlns:p="http://schemas.openxmlformats.org/presentationml/2006/main">
  <p:tag name="KSO_WM_SPECIAL_SOURCE" val="bdnull"/>
</p:tagLst>
</file>

<file path=ppt/tags/tag444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5.xml><?xml version="1.0" encoding="utf-8"?>
<p:tagLst xmlns:p="http://schemas.openxmlformats.org/presentationml/2006/main">
  <p:tag name="KSO_WM_SPECIAL_SOURCE" val="bdnull"/>
</p:tagLst>
</file>

<file path=ppt/tags/tag44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7.xml><?xml version="1.0" encoding="utf-8"?>
<p:tagLst xmlns:p="http://schemas.openxmlformats.org/presentationml/2006/main">
  <p:tag name="KSO_WM_SPECIAL_SOURCE" val="bdnull"/>
</p:tagLst>
</file>

<file path=ppt/tags/tag448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9.xml><?xml version="1.0" encoding="utf-8"?>
<p:tagLst xmlns:p="http://schemas.openxmlformats.org/presentationml/2006/main">
  <p:tag name="KSO_WM_SPECIAL_SOURCE" val="bdnull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TABLE_BEAUTIFY" val="smartTable{ac5cdef5-b64f-45b7-a512-3dbb7f1231da}"/>
</p:tagLst>
</file>

<file path=ppt/tags/tag45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2.xml><?xml version="1.0" encoding="utf-8"?>
<p:tagLst xmlns:p="http://schemas.openxmlformats.org/presentationml/2006/main">
  <p:tag name="KSO_WM_UNIT_TABLE_BEAUTIFY" val="smartTable{ac5cdef5-b64f-45b7-a512-3dbb7f1231da}"/>
</p:tagLst>
</file>

<file path=ppt/tags/tag45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4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13011</Words>
  <Application>WPS Presentation</Application>
  <PresentationFormat>宽屏</PresentationFormat>
  <Paragraphs>1434</Paragraphs>
  <Slides>73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99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Helvetica Light</vt:lpstr>
      <vt:lpstr>方正喵呜体</vt:lpstr>
      <vt:lpstr>Times New Roman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1744</cp:revision>
  <dcterms:created xsi:type="dcterms:W3CDTF">2019-06-19T02:08:00Z</dcterms:created>
  <dcterms:modified xsi:type="dcterms:W3CDTF">2022-11-02T16:10:58Z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